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Allu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lur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867cba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867cba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867cba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867cba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867cba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867cba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867cba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7867cba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7867cba0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7867cba0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879d8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7879d8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7867cba0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7867cba0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867cba0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867cba0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7867cba0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7867cba0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867cba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867cba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7867cba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7867cba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7867cba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7867cba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7867cba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7867cba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867cba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867cba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7867cba0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7867cba0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867cba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7867cba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867cba0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867cba0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349" y="2674033"/>
            <a:ext cx="723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9000" y="376735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3883450"/>
            <a:ext cx="1033749" cy="12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99000" y="4733475"/>
            <a:ext cx="484500" cy="41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8875" y="4693325"/>
            <a:ext cx="644700" cy="41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11700" y="2349925"/>
            <a:ext cx="8520600" cy="10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700"/>
              <a:buNone/>
              <a:defRPr sz="37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1700" y="384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llura"/>
              <a:buNone/>
              <a:defRPr sz="2800">
                <a:solidFill>
                  <a:srgbClr val="434343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3651300" y="585675"/>
            <a:ext cx="1841400" cy="184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14" y="797692"/>
            <a:ext cx="1126575" cy="13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301450" y="3611675"/>
            <a:ext cx="45411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426552" y="1017725"/>
            <a:ext cx="17733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1387050" y="226050"/>
            <a:ext cx="4691400" cy="469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3613425" y="2992650"/>
            <a:ext cx="16824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b="1" sz="1400">
                <a:solidFill>
                  <a:srgbClr val="F3F3F3"/>
                </a:solidFill>
                <a:highlight>
                  <a:srgbClr val="B02B1D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◉"/>
              <a:defRPr i="1" sz="24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4"/>
          <p:cNvSpPr/>
          <p:nvPr/>
        </p:nvSpPr>
        <p:spPr>
          <a:xfrm>
            <a:off x="4300575" y="338540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Char char="◉"/>
              <a:defRPr sz="24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cxnSp>
        <p:nvCxnSpPr>
          <p:cNvPr id="66" name="Google Shape;66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713298"/>
            <a:ext cx="320823" cy="3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575601"/>
            <a:ext cx="439123" cy="5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Font typeface="EB Garamond"/>
              <a:buChar char="◉"/>
              <a:defRPr sz="24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○"/>
              <a:defRPr sz="2000"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■"/>
              <a:defRPr sz="2000"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ites.google.com/hcs.k12.nc.us/title1parentinvolvementpolicy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11700" y="2823575"/>
            <a:ext cx="85206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Title I Annual Parent Meeting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2023-2024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311700" y="3652175"/>
            <a:ext cx="85206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West Hoke Elementary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September 21, 2023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5:30-6:00 pm, 6:00-6:30 pm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 continued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Parents may also request: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Information on the level of achievement and academic growth of the student, if applicable and available, on each of the State academic assessments required under this part in ESSA.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Timely notice that the student has been assigned, or has been taught for four or more consecutive weeks by a teacher who does not meet applicable State certification or licensure requirements at the grade level and subject area in which the teacher has been assigned.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West Hoke Elementary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b="1" lang="en"/>
              <a:t>will provide parents on request and in a timely manner, information regarding the professional qualifications of the student’s classroom teacher, including: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State qualifications and licensing criteria for the grade levels and subject areas in which the teacher provides instruction.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under emergency or provisional status through which State qualification or licensing criteria have been waived.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in the field of discipline in which the teacher is certified.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Whether the child is provided services by paraprofessional and, if so, their qualifications.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Improvement Plan (SIP)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West Hoke Elementary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SIP includes:</a:t>
            </a:r>
            <a:endParaRPr b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A comprehensive needs assessment and summary of data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Goals, objectives, and strategies to address the academic needs of students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Professional development needs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Coordination of resources and services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Identification of Title I Part A funds and expenditures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Strategies from the schools parents and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Report Card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Hoke County Schools provide parents and the community with important information about each public school. 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Demographics;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School safety and climate of learning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Academic data;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Graduation rates;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Class size;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Teacher and staff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Curriculum and instruction descriptions; and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Postsecondary preparation information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000"/>
              <a:t>*</a:t>
            </a:r>
            <a:r>
              <a:rPr i="1" lang="en" sz="2000"/>
              <a:t>The LEA and school’s report card are available on the website. 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Title I requires that all Title I schools and families to work together.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we work together is listed in our: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Level Parent and Family Engagement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Parent-School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 (1320/3560) </a:t>
            </a:r>
            <a:r>
              <a:rPr lang="en" u="sng">
                <a:solidFill>
                  <a:schemeClr val="hlink"/>
                </a:solidFill>
                <a:hlinkClick r:id="rId3"/>
              </a:rPr>
              <a:t>HCS PFE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the school’s PFE Plan?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This plan addresses how the school will implement the PFE requirements of ESSA.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Components include: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can parents be involved in decision-making and activities?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information and training will be provided to parents and families?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parent and family engagement funds be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the school build capacity in parents and staff for strong parental and family engagement through “evidence-based” strategies?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 (cont.)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Provide parent and families of Title I students with timely manner information about Title I programs in: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Notices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Newsletter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Website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Blackboard messages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Remind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Social Media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Student agendas/planners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School-Parent Compact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Each Title I school must have a School-Parent Compact that is written by parents and school personnel.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sets out the responsibilities of the students, parents, and school staff in striving to increase student achievement.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At the elementary school level, the compact should be shared during parent-teacher conferences.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is to be reviewed and signed each year by the stakeholders.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Welcome and Introductions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Every Student Succeeds Act (ESSA) of 2015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All About Title 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Funds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Parent’s Right to Know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 (SIP)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School-Parent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Comments/Feedback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“Every Student Succeeds Act (ESSA)?”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Education act signed into law in 2015.  Key parts include: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Accountability requirements for states and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Statewide education goals and a plan to reach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Improved instructional 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Safe and drug free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Communicate in a language easily understood by stakeholders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Accommodations for students with disabilities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English Learners Progress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Multi-Tiered Systems of Support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 and Family Engagement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I is the largest federal assistance program for our nation’s schools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of Title I is a higher quality of education for </a:t>
            </a:r>
            <a:r>
              <a:rPr lang="en" sz="2400" u="sng"/>
              <a:t>every</a:t>
            </a:r>
            <a:r>
              <a:rPr lang="en" sz="2400"/>
              <a:t> child.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serves millions of children in elementary and s</a:t>
            </a:r>
            <a:r>
              <a:rPr lang="en" sz="2400"/>
              <a:t>econdary schools each year. </a:t>
            </a:r>
            <a:r>
              <a:rPr lang="en">
                <a:solidFill>
                  <a:schemeClr val="dk1"/>
                </a:solidFill>
              </a:rPr>
              <a:t>West Hoke Elementary</a:t>
            </a:r>
            <a:r>
              <a:rPr lang="en" sz="2400"/>
              <a:t> is a Title I school.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Title I Works?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federal government provides funding to states each year for Title I.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North Carolina Department of Education sends the funds directly to the Local Education Agency.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school district identifies eligible schools and provides funding based on the “rank and serve” requirements.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>
                <a:solidFill>
                  <a:schemeClr val="dk1"/>
                </a:solidFill>
              </a:rPr>
              <a:t>West Hoke Elementary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sz="2400"/>
              <a:t>implements a Title I Schoolwide Program.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Schoolwide Program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What is the purpose of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Improve the academic performance of low-a</a:t>
            </a:r>
            <a:r>
              <a:rPr lang="en" sz="2000"/>
              <a:t>chieving students and all other students in the school by working to improve the entire educational program.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Who is served by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u="sng"/>
              <a:t>All </a:t>
            </a:r>
            <a:r>
              <a:rPr lang="en" sz="2000"/>
              <a:t>students in the school are served as funds are used to </a:t>
            </a:r>
            <a:r>
              <a:rPr i="1" lang="en" sz="2000" u="sng"/>
              <a:t>supplement</a:t>
            </a:r>
            <a:r>
              <a:rPr lang="en" sz="2000"/>
              <a:t> the entire educational program.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supplemental support for all students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Reading Coaches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Intervention Specialists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paraprofessionals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training for school staff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Extra time for instruction (before and after school programs)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Family engagement activities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 variety of supplemental teaching methods and </a:t>
            </a:r>
            <a:r>
              <a:rPr lang="en"/>
              <a:t>instructional </a:t>
            </a:r>
            <a:r>
              <a:rPr lang="en"/>
              <a:t>materials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Technology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Funds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West Hoke Elementary School</a:t>
            </a:r>
            <a:r>
              <a:rPr lang="en"/>
              <a:t> is provided </a:t>
            </a:r>
            <a:r>
              <a:rPr lang="en">
                <a:solidFill>
                  <a:schemeClr val="dk1"/>
                </a:solidFill>
              </a:rPr>
              <a:t>$228,000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to pay for supplemental services and programs for our students this school year.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List the services and programs for your school.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</a:t>
            </a:r>
            <a:r>
              <a:rPr lang="en"/>
              <a:t>dditional</a:t>
            </a:r>
            <a:r>
              <a:rPr lang="en"/>
              <a:t> Teachers (with hospitalization, retirement, social security)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Educational Resources for ELA and Math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Classroom Supplies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One School, One Book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Professional Development for Staff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how funds are used?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school has a School Improvement Team (SIT) composed of 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Parents, teachers, paraprofessionals, school administrators, and other staff members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SIT provides input on how to use Title I funds.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Title I and School Improvement plans must be approved by the Board of Education.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CS Presentat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